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46748"/>
            <a:ext cx="6102072" cy="76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Product Insights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76526" y="1496258"/>
            <a:ext cx="3325535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Highest-Rated Products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76526" y="2313980"/>
            <a:ext cx="3544610" cy="277297"/>
          </a:xfrm>
          <a:prstGeom prst="roundRect">
            <a:avLst>
              <a:gd name="adj" fmla="val 3360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6526" y="2313980"/>
            <a:ext cx="2729270" cy="277297"/>
          </a:xfrm>
          <a:prstGeom prst="roundRect">
            <a:avLst>
              <a:gd name="adj" fmla="val 33609"/>
            </a:avLst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4487466" y="2313980"/>
            <a:ext cx="46732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77%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76526" y="2864882"/>
            <a:ext cx="3050977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Gloves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6526" y="3376374"/>
            <a:ext cx="4178260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average rating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26010" y="2313980"/>
            <a:ext cx="3544610" cy="277297"/>
          </a:xfrm>
          <a:prstGeom prst="roundRect">
            <a:avLst>
              <a:gd name="adj" fmla="val 3360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26010" y="2313980"/>
            <a:ext cx="2729270" cy="277297"/>
          </a:xfrm>
          <a:prstGeom prst="roundRect">
            <a:avLst>
              <a:gd name="adj" fmla="val 33609"/>
            </a:avLst>
          </a:prstGeom>
          <a:solidFill>
            <a:srgbClr val="6237C8"/>
          </a:solidFill>
          <a:ln/>
        </p:spPr>
      </p:sp>
      <p:sp>
        <p:nvSpPr>
          <p:cNvPr id="11" name="Text 9"/>
          <p:cNvSpPr/>
          <p:nvPr/>
        </p:nvSpPr>
        <p:spPr>
          <a:xfrm>
            <a:off x="8936950" y="2313980"/>
            <a:ext cx="46732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77%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26010" y="2864882"/>
            <a:ext cx="3050977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Sandals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226010" y="3376374"/>
            <a:ext cx="4178260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average rating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75495" y="2313980"/>
            <a:ext cx="3514249" cy="277297"/>
          </a:xfrm>
          <a:prstGeom prst="roundRect">
            <a:avLst>
              <a:gd name="adj" fmla="val 3360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5495" y="2313980"/>
            <a:ext cx="2670810" cy="277297"/>
          </a:xfrm>
          <a:prstGeom prst="roundRect">
            <a:avLst>
              <a:gd name="adj" fmla="val 33609"/>
            </a:avLst>
          </a:prstGeom>
          <a:solidFill>
            <a:srgbClr val="6237C8"/>
          </a:solidFill>
          <a:ln/>
        </p:spPr>
      </p:sp>
      <p:sp>
        <p:nvSpPr>
          <p:cNvPr id="16" name="Text 14"/>
          <p:cNvSpPr/>
          <p:nvPr/>
        </p:nvSpPr>
        <p:spPr>
          <a:xfrm>
            <a:off x="13356074" y="2313980"/>
            <a:ext cx="49780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76%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75495" y="2864882"/>
            <a:ext cx="3050977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675495" y="3376374"/>
            <a:ext cx="4178379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average rating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76526" y="4053007"/>
            <a:ext cx="423183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Discount-Dependent Products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76526" y="4759881"/>
            <a:ext cx="13077349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highest percentage of discounted purchases: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76526" y="5355193"/>
            <a:ext cx="13077349" cy="1632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50% discount rate</a:t>
            </a:r>
            <a:endParaRPr lang="en-US" sz="170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 49.66%</a:t>
            </a:r>
            <a:endParaRPr lang="en-US" sz="170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 49.07%</a:t>
            </a:r>
            <a:endParaRPr lang="en-US" sz="170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Sweater: 48.17%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6526" y="7231737"/>
            <a:ext cx="13077349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still spent above average—smart shoppers seeking value.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816531"/>
            <a:ext cx="7608094" cy="73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749379" y="1956792"/>
            <a:ext cx="3131344" cy="3144083"/>
          </a:xfrm>
          <a:prstGeom prst="roundRect">
            <a:avLst>
              <a:gd name="adj" fmla="val 28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71074" y="2178487"/>
            <a:ext cx="642342" cy="642342"/>
          </a:xfrm>
          <a:prstGeom prst="roundRect">
            <a:avLst>
              <a:gd name="adj" fmla="val 14233984"/>
            </a:avLst>
          </a:prstGeom>
          <a:solidFill>
            <a:srgbClr val="6237C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7643" y="2355056"/>
            <a:ext cx="289084" cy="2890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1074" y="3022878"/>
            <a:ext cx="268795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971074" y="3880128"/>
            <a:ext cx="2687955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the 73% non-subscriber base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082772" y="1956792"/>
            <a:ext cx="3131344" cy="3144083"/>
          </a:xfrm>
          <a:prstGeom prst="roundRect">
            <a:avLst>
              <a:gd name="adj" fmla="val 28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304467" y="2178487"/>
            <a:ext cx="642342" cy="642342"/>
          </a:xfrm>
          <a:prstGeom prst="roundRect">
            <a:avLst>
              <a:gd name="adj" fmla="val 14233984"/>
            </a:avLst>
          </a:prstGeom>
          <a:solidFill>
            <a:srgbClr val="6237C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036" y="2355056"/>
            <a:ext cx="289084" cy="2890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04467" y="3022878"/>
            <a:ext cx="2687955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4304467" y="3512106"/>
            <a:ext cx="2687955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move them into Loyal segment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16165" y="1956792"/>
            <a:ext cx="3131344" cy="3144083"/>
          </a:xfrm>
          <a:prstGeom prst="roundRect">
            <a:avLst>
              <a:gd name="adj" fmla="val 28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37859" y="2178487"/>
            <a:ext cx="642342" cy="642342"/>
          </a:xfrm>
          <a:prstGeom prst="roundRect">
            <a:avLst>
              <a:gd name="adj" fmla="val 14233984"/>
            </a:avLst>
          </a:prstGeom>
          <a:solidFill>
            <a:srgbClr val="6237C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4429" y="2355056"/>
            <a:ext cx="289084" cy="2890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37859" y="3022878"/>
            <a:ext cx="268795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Discount Policy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7637859" y="3880128"/>
            <a:ext cx="2687955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 on high-discount items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10749558" y="1956792"/>
            <a:ext cx="3131463" cy="3144083"/>
          </a:xfrm>
          <a:prstGeom prst="roundRect">
            <a:avLst>
              <a:gd name="adj" fmla="val 28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71252" y="2178487"/>
            <a:ext cx="642342" cy="642342"/>
          </a:xfrm>
          <a:prstGeom prst="roundRect">
            <a:avLst>
              <a:gd name="adj" fmla="val 14233984"/>
            </a:avLst>
          </a:prstGeom>
          <a:solidFill>
            <a:srgbClr val="6237C8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822" y="2355056"/>
            <a:ext cx="289084" cy="28908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71252" y="3022878"/>
            <a:ext cx="2688074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10971252" y="3880128"/>
            <a:ext cx="2688074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products in marketing campaigns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9379" y="5302925"/>
            <a:ext cx="13131641" cy="2110026"/>
          </a:xfrm>
          <a:prstGeom prst="roundRect">
            <a:avLst>
              <a:gd name="adj" fmla="val 426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71074" y="5524619"/>
            <a:ext cx="642342" cy="642342"/>
          </a:xfrm>
          <a:prstGeom prst="roundRect">
            <a:avLst>
              <a:gd name="adj" fmla="val 14233984"/>
            </a:avLst>
          </a:prstGeom>
          <a:solidFill>
            <a:srgbClr val="6237C8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643" y="5701189"/>
            <a:ext cx="289084" cy="28908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71074" y="6369010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300" dirty="0"/>
          </a:p>
        </p:txBody>
      </p:sp>
      <p:sp>
        <p:nvSpPr>
          <p:cNvPr id="27" name="Text 20"/>
          <p:cNvSpPr/>
          <p:nvPr/>
        </p:nvSpPr>
        <p:spPr>
          <a:xfrm>
            <a:off x="971074" y="6858238"/>
            <a:ext cx="1268825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express-shipping users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07463"/>
            <a:ext cx="2068592" cy="426244"/>
          </a:xfrm>
          <a:prstGeom prst="roundRect">
            <a:avLst>
              <a:gd name="adj" fmla="val 17880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75448"/>
            <a:ext cx="17964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24432"/>
            <a:ext cx="739604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Foundation: Our Data</a:t>
            </a:r>
            <a:endParaRPr lang="en-US" sz="4900" dirty="0"/>
          </a:p>
        </p:txBody>
      </p:sp>
      <p:sp>
        <p:nvSpPr>
          <p:cNvPr id="5" name="Text 3"/>
          <p:cNvSpPr/>
          <p:nvPr/>
        </p:nvSpPr>
        <p:spPr>
          <a:xfrm>
            <a:off x="793790" y="335756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793790" y="4389358"/>
            <a:ext cx="30480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Purchases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93790" y="4915376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3575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125278" y="4389358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Features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4125278" y="491537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and purchase attributes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3575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456884" y="4389358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456884" y="491537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3575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788491" y="4389358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Products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10788491" y="491537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items tracked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8963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includes customer demographics, purchase details, shopping behavior, and review ratings across four product categories: Clothing, Accessories, Footwear, and Outerwear.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96119" y="1003935"/>
            <a:ext cx="781883" cy="316944"/>
          </a:xfrm>
          <a:prstGeom prst="roundRect">
            <a:avLst>
              <a:gd name="adj" fmla="val 18471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08276" y="1063823"/>
            <a:ext cx="557570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96119" y="1374338"/>
            <a:ext cx="6513076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with Python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096119" y="2173962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6119" y="2447092"/>
            <a:ext cx="7924562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8" name="Text 5"/>
          <p:cNvSpPr/>
          <p:nvPr/>
        </p:nvSpPr>
        <p:spPr>
          <a:xfrm>
            <a:off x="6096119" y="2579846"/>
            <a:ext cx="30462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096119" y="2959537"/>
            <a:ext cx="792456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and analyzed structure using pandas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96119" y="3470315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6119" y="3743444"/>
            <a:ext cx="7924562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6096119" y="3876199"/>
            <a:ext cx="304288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Cleaning &amp; Standardization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096119" y="4255889"/>
            <a:ext cx="792456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37 missing values, renamed columns to snake_case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96119" y="476666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96119" y="5039797"/>
            <a:ext cx="7924562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6" name="Text 13"/>
          <p:cNvSpPr/>
          <p:nvPr/>
        </p:nvSpPr>
        <p:spPr>
          <a:xfrm>
            <a:off x="6096119" y="5172551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096119" y="5552242"/>
            <a:ext cx="792456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columns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96119" y="6063020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096119" y="6336149"/>
            <a:ext cx="7924562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0" name="Text 17"/>
          <p:cNvSpPr/>
          <p:nvPr/>
        </p:nvSpPr>
        <p:spPr>
          <a:xfrm>
            <a:off x="6096119" y="6468904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096119" y="6848594"/>
            <a:ext cx="792456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for advanced SQL analysis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86514"/>
            <a:ext cx="105013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62119"/>
            <a:ext cx="7627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18724"/>
            <a:ext cx="1071884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Analysis: Key Business Questions</a:t>
            </a:r>
            <a:endParaRPr lang="en-US" sz="4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3658"/>
            <a:ext cx="8284131" cy="46942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70688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Performed structured analysis in PostgreSQL to answer critical business questions: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3999667"/>
            <a:ext cx="4205168" cy="329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comparison by gender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High-spending discount user identification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Top-rated product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type preferences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 vs. non-subscriber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242"/>
            <a:ext cx="793063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Insights by Gender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5517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52649" y="676739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113C"/>
          </a:solidFill>
          <a:ln/>
        </p:spPr>
      </p:sp>
      <p:sp>
        <p:nvSpPr>
          <p:cNvPr id="5" name="Text 2"/>
          <p:cNvSpPr/>
          <p:nvPr/>
        </p:nvSpPr>
        <p:spPr>
          <a:xfrm>
            <a:off x="4340423" y="6767393"/>
            <a:ext cx="5192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6739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83FCA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67393"/>
            <a:ext cx="76997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912507"/>
            <a:ext cx="4205168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Male Customers Drive Revenue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9638943" y="3919180"/>
            <a:ext cx="420516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68% of total revenue ($157,890) compared to female customers at 32% ($75,191). This significant disparity suggests opportunities for targeted marketing campaigns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305"/>
            <a:ext cx="947130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 Analysis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831902"/>
            <a:ext cx="4205168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Three Distinct Customer Groups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83857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 based on purchase history reveals customer loyalty patterns: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59981" y="3686770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386507"/>
            <a:ext cx="4196358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56209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028224" y="61469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5386507"/>
            <a:ext cx="4196358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51396" y="56209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451396" y="61469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5386507"/>
            <a:ext cx="4196358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74568" y="56209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874568" y="61469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 (2%)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924" y="676632"/>
            <a:ext cx="3405664" cy="393740"/>
          </a:xfrm>
          <a:prstGeom prst="roundRect">
            <a:avLst>
              <a:gd name="adj" fmla="val 17701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57964" y="746403"/>
            <a:ext cx="3141583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 ANALYSIS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25924" y="1146215"/>
            <a:ext cx="6936700" cy="712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Loyalty Pyramid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25924" y="2143601"/>
            <a:ext cx="1317855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structure of our customer base is crucial for targeted marketing and retention strategies.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224" y="2674620"/>
            <a:ext cx="2174438" cy="12027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874651" y="3243024"/>
            <a:ext cx="291584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5315069" y="2882027"/>
            <a:ext cx="204120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15069" y="3352324"/>
            <a:ext cx="204120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2% (83 customers)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59454" y="3893701"/>
            <a:ext cx="8693229" cy="11430"/>
          </a:xfrm>
          <a:prstGeom prst="roundRect">
            <a:avLst>
              <a:gd name="adj" fmla="val 762208"/>
            </a:avLst>
          </a:prstGeom>
          <a:solidFill>
            <a:srgbClr val="C6BDD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64" y="3929182"/>
            <a:ext cx="4348877" cy="120276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874651" y="4348282"/>
            <a:ext cx="291584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6402348" y="4136588"/>
            <a:ext cx="280332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402348" y="4606885"/>
            <a:ext cx="28033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18% (701 customers)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246733" y="5148263"/>
            <a:ext cx="7605951" cy="11430"/>
          </a:xfrm>
          <a:prstGeom prst="roundRect">
            <a:avLst>
              <a:gd name="adj" fmla="val 762208"/>
            </a:avLst>
          </a:prstGeom>
          <a:solidFill>
            <a:srgbClr val="C6BDD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5" y="5183743"/>
            <a:ext cx="6523315" cy="120276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874651" y="5602843"/>
            <a:ext cx="291584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7489508" y="5391150"/>
            <a:ext cx="222444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489508" y="5861447"/>
            <a:ext cx="222444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(3,116 customers)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25924" y="6599873"/>
            <a:ext cx="13178552" cy="952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pyramid visually represents our customer segments, highlighting that Loyal customers form the vast majority of our base, providing a stable foundation for growth. Strategies should focus on converting New customers and retaining Returning customers to strengthen this 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242"/>
            <a:ext cx="779966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Status Impact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5517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285887" y="631364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113C"/>
          </a:solidFill>
          <a:ln/>
        </p:spPr>
      </p:sp>
      <p:sp>
        <p:nvSpPr>
          <p:cNvPr id="5" name="Text 2"/>
          <p:cNvSpPr/>
          <p:nvPr/>
        </p:nvSpPr>
        <p:spPr>
          <a:xfrm>
            <a:off x="3573661" y="6313646"/>
            <a:ext cx="12859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31364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12EA6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313646"/>
            <a:ext cx="18309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447568"/>
            <a:ext cx="4205168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Untapped Subscription Potential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9638943" y="3454241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27% of customers subscribe, yet they contribute significantly to revenue. Average spend is nearly identical ($59.49 vs $59.87), but the 73% non-subscriber base represents major growth opportunity.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83572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Among repeat buyers (5+ purchases), 958 are subscribers while 2,518 are not—clear conversion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86476"/>
            <a:ext cx="105144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2362081"/>
            <a:ext cx="7640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81868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Dashboard</a:t>
            </a:r>
            <a:endParaRPr lang="en-US" sz="4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38468"/>
            <a:ext cx="1205984" cy="12059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83262" y="3938468"/>
            <a:ext cx="266914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Category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2283262" y="4854416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 leads at $100K, followed by Accessories ($70K)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938468"/>
            <a:ext cx="1205984" cy="12059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25364" y="3938468"/>
            <a:ext cx="266914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 Group Analysis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6725364" y="4854416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generate highest revenue at $62K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938468"/>
            <a:ext cx="1205984" cy="12059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167467" y="3938468"/>
            <a:ext cx="266914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Metrics Display</a:t>
            </a:r>
            <a:endParaRPr lang="en-US" sz="2450" dirty="0"/>
          </a:p>
        </p:txBody>
      </p:sp>
      <p:sp>
        <p:nvSpPr>
          <p:cNvPr id="13" name="Text 8"/>
          <p:cNvSpPr/>
          <p:nvPr/>
        </p:nvSpPr>
        <p:spPr>
          <a:xfrm>
            <a:off x="11167467" y="4854416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$59.76, review rating 3.75 stars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2026-02-14T15:11:10Z</dcterms:created>
  <dcterms:modified xsi:type="dcterms:W3CDTF">2026-02-14T15:11:10Z</dcterms:modified>
</cp:coreProperties>
</file>